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0" r:id="rId4"/>
    <p:sldId id="325" r:id="rId5"/>
    <p:sldId id="275" r:id="rId6"/>
    <p:sldId id="318" r:id="rId7"/>
    <p:sldId id="317" r:id="rId8"/>
    <p:sldId id="326" r:id="rId9"/>
    <p:sldId id="337" r:id="rId10"/>
    <p:sldId id="329" r:id="rId11"/>
    <p:sldId id="279" r:id="rId12"/>
    <p:sldId id="340" r:id="rId13"/>
    <p:sldId id="350" r:id="rId14"/>
    <p:sldId id="334" r:id="rId15"/>
    <p:sldId id="259" r:id="rId16"/>
    <p:sldId id="296" r:id="rId17"/>
    <p:sldId id="351" r:id="rId18"/>
    <p:sldId id="335" r:id="rId19"/>
    <p:sldId id="288" r:id="rId20"/>
    <p:sldId id="319" r:id="rId21"/>
    <p:sldId id="342" r:id="rId22"/>
    <p:sldId id="347" r:id="rId23"/>
    <p:sldId id="286" r:id="rId24"/>
    <p:sldId id="349" r:id="rId25"/>
    <p:sldId id="283" r:id="rId26"/>
    <p:sldId id="339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6" autoAdjust="0"/>
    <p:restoredTop sz="96182" autoAdjust="0"/>
  </p:normalViewPr>
  <p:slideViewPr>
    <p:cSldViewPr snapToGrid="0">
      <p:cViewPr varScale="1">
        <p:scale>
          <a:sx n="78" d="100"/>
          <a:sy n="78" d="100"/>
        </p:scale>
        <p:origin x="102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AABB5B-22A8-48AF-BF25-58B3FB6C355C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5E1425-4077-463F-8867-0428823F2B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63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A8A463-54AA-4388-B33A-8DF266C3F38F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4E1859-BE31-498E-9560-306F7BAEEA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5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E1859-BE31-498E-9560-306F7BAEEA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66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1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6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5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92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7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5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17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1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0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7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47FBAB-BC20-4BF0-8C16-E1F108C9F4F7}" type="datetimeFigureOut">
              <a:rPr lang="en-US" smtClean="0"/>
              <a:t>5/6/2019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66475FF-ECC0-4B42-A07A-8B17AE55C3F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23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sfy.com/content/news/68K-pounds-of-pork-donated-to-Feeding-South-Dakota-502729691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252" y="2632638"/>
            <a:ext cx="6915495" cy="9718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16009" y="5526157"/>
            <a:ext cx="3140765" cy="6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8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Pipestone Sow Farm</a:t>
            </a:r>
          </a:p>
        </p:txBody>
      </p:sp>
      <p:pic>
        <p:nvPicPr>
          <p:cNvPr id="4" name="Picture 3" descr="A close up of an animal&#10;&#10;Description automatically generated">
            <a:extLst>
              <a:ext uri="{FF2B5EF4-FFF2-40B4-BE49-F238E27FC236}">
                <a16:creationId xmlns:a16="http://schemas.microsoft.com/office/drawing/2014/main" id="{99A1BCFA-1D1C-4969-9997-E87B71C8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 r="-2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en-US" dirty="0"/>
              <a:t>5 Buildings that are engineered with the newest technology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Gestation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Farrowing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Gilt growing barn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Compost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Small storage shed</a:t>
            </a:r>
          </a:p>
        </p:txBody>
      </p:sp>
    </p:spTree>
    <p:extLst>
      <p:ext uri="{BB962C8B-B14F-4D97-AF65-F5344CB8AC3E}">
        <p14:creationId xmlns:p14="http://schemas.microsoft.com/office/powerpoint/2010/main" val="50028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&#10;&#10;Description generated with very high confidence">
            <a:extLst>
              <a:ext uri="{FF2B5EF4-FFF2-40B4-BE49-F238E27FC236}">
                <a16:creationId xmlns:a16="http://schemas.microsoft.com/office/drawing/2014/main" id="{0101E69E-07EE-4615-B751-80278ADD8D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8" b="5546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238D3-EA53-42E7-90D9-868177907C5D}"/>
              </a:ext>
            </a:extLst>
          </p:cNvPr>
          <p:cNvSpPr txBox="1"/>
          <p:nvPr/>
        </p:nvSpPr>
        <p:spPr>
          <a:xfrm>
            <a:off x="9788435" y="6409509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Thunder Ridge - 5400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3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n animal&#10;&#10;Description automatically generated">
            <a:extLst>
              <a:ext uri="{FF2B5EF4-FFF2-40B4-BE49-F238E27FC236}">
                <a16:creationId xmlns:a16="http://schemas.microsoft.com/office/drawing/2014/main" id="{17B2339A-FEE5-4B63-99CA-227B1E6E6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01579"/>
            <a:ext cx="11144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2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26BC1-8181-4F03-A112-E6252639B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3" b="60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Pipestone Farm</a:t>
            </a:r>
            <a:br>
              <a:rPr lang="en-US" dirty="0"/>
            </a:br>
            <a:r>
              <a:rPr lang="en-US" dirty="0"/>
              <a:t>Nutrient Management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$170,000 nutrient value created annually by the natural nutrients from the farm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Will provide enough nutrients for approximately 1,200 acres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This nutrient management plan will include 2,000 acres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Plans are approved and regulated by the State of South Dakota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Nutrients will be provided to local land owners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Manure will be incorporated into the soil for maximum nutrient uptake </a:t>
            </a:r>
          </a:p>
        </p:txBody>
      </p:sp>
    </p:spTree>
    <p:extLst>
      <p:ext uri="{BB962C8B-B14F-4D97-AF65-F5344CB8AC3E}">
        <p14:creationId xmlns:p14="http://schemas.microsoft.com/office/powerpoint/2010/main" val="150342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838" y="423333"/>
            <a:ext cx="4640918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204" y="3547533"/>
            <a:ext cx="4438946" cy="331046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26" y="3678997"/>
            <a:ext cx="3990824" cy="30475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63" y="1395062"/>
            <a:ext cx="4644741" cy="2677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86468" y="331799"/>
            <a:ext cx="5805757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Preferred method</a:t>
            </a:r>
            <a:r>
              <a:rPr lang="en-US" dirty="0"/>
              <a:t>—drag hose line</a:t>
            </a:r>
          </a:p>
          <a:p>
            <a:r>
              <a:rPr lang="en-US" dirty="0"/>
              <a:t>  *Many different tool bar applications and field disturbance</a:t>
            </a:r>
          </a:p>
          <a:p>
            <a:r>
              <a:rPr lang="en-US" dirty="0"/>
              <a:t>  *No-till type application and conventional till applications</a:t>
            </a:r>
          </a:p>
          <a:p>
            <a:r>
              <a:rPr lang="en-US" dirty="0"/>
              <a:t>  *Less traffic on roads—safer application method</a:t>
            </a:r>
          </a:p>
          <a:p>
            <a:r>
              <a:rPr lang="en-US" dirty="0"/>
              <a:t>  *Very reliable method of manure application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900" y="2463800"/>
            <a:ext cx="2993531" cy="190976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08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666" y="2224429"/>
            <a:ext cx="5104877" cy="42030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92" y="2099226"/>
            <a:ext cx="3739726" cy="4563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16" y="2463191"/>
            <a:ext cx="2758649" cy="37255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8868" y="297932"/>
            <a:ext cx="5642250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No-till type application</a:t>
            </a:r>
            <a:r>
              <a:rPr lang="en-US" dirty="0"/>
              <a:t>—drag hose line or tankers</a:t>
            </a:r>
          </a:p>
          <a:p>
            <a:r>
              <a:rPr lang="en-US" dirty="0"/>
              <a:t>  *More and more manure being applied with this method</a:t>
            </a:r>
          </a:p>
          <a:p>
            <a:r>
              <a:rPr lang="en-US" dirty="0"/>
              <a:t>  *Can apply on alfalfa, grass, cover crop and pastures</a:t>
            </a:r>
          </a:p>
          <a:p>
            <a:r>
              <a:rPr lang="en-US" dirty="0"/>
              <a:t>  * Approved method with the SD DENR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968" y="229774"/>
            <a:ext cx="2919241" cy="35724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719733" y="282597"/>
            <a:ext cx="13780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Alfalfa/Grass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8400" y="6004032"/>
            <a:ext cx="24498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No-till on wheat stubble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493" y="2463191"/>
            <a:ext cx="22879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Cover crop application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40492" y="2819400"/>
            <a:ext cx="184641" cy="1471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25309" y="2646271"/>
            <a:ext cx="1570948" cy="63032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61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5E8AE-71F3-4479-8EFD-74758AE7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782" y="781626"/>
            <a:ext cx="5366436" cy="529474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BBC96A6-DC97-4CC9-AEB2-C5AFCA800133}"/>
              </a:ext>
            </a:extLst>
          </p:cNvPr>
          <p:cNvSpPr/>
          <p:nvPr/>
        </p:nvSpPr>
        <p:spPr>
          <a:xfrm>
            <a:off x="3954162" y="1186249"/>
            <a:ext cx="1383957" cy="1495167"/>
          </a:xfrm>
          <a:custGeom>
            <a:avLst/>
            <a:gdLst>
              <a:gd name="connsiteX0" fmla="*/ 37070 w 1383957"/>
              <a:gd name="connsiteY0" fmla="*/ 0 h 1495167"/>
              <a:gd name="connsiteX1" fmla="*/ 0 w 1383957"/>
              <a:gd name="connsiteY1" fmla="*/ 1495167 h 1495167"/>
              <a:gd name="connsiteX2" fmla="*/ 1099752 w 1383957"/>
              <a:gd name="connsiteY2" fmla="*/ 1495167 h 1495167"/>
              <a:gd name="connsiteX3" fmla="*/ 1359243 w 1383957"/>
              <a:gd name="connsiteY3" fmla="*/ 1260389 h 1495167"/>
              <a:gd name="connsiteX4" fmla="*/ 1383957 w 1383957"/>
              <a:gd name="connsiteY4" fmla="*/ 12356 h 1495167"/>
              <a:gd name="connsiteX5" fmla="*/ 37070 w 1383957"/>
              <a:gd name="connsiteY5" fmla="*/ 0 h 149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3957" h="1495167">
                <a:moveTo>
                  <a:pt x="37070" y="0"/>
                </a:moveTo>
                <a:lnTo>
                  <a:pt x="0" y="1495167"/>
                </a:lnTo>
                <a:lnTo>
                  <a:pt x="1099752" y="1495167"/>
                </a:lnTo>
                <a:lnTo>
                  <a:pt x="1359243" y="1260389"/>
                </a:lnTo>
                <a:lnTo>
                  <a:pt x="1383957" y="12356"/>
                </a:lnTo>
                <a:lnTo>
                  <a:pt x="3707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9187DEF-AD31-40BB-B662-B479C3E80338}"/>
              </a:ext>
            </a:extLst>
          </p:cNvPr>
          <p:cNvSpPr/>
          <p:nvPr/>
        </p:nvSpPr>
        <p:spPr>
          <a:xfrm>
            <a:off x="5338119" y="1210962"/>
            <a:ext cx="1495167" cy="1470454"/>
          </a:xfrm>
          <a:custGeom>
            <a:avLst/>
            <a:gdLst>
              <a:gd name="connsiteX0" fmla="*/ 0 w 1495167"/>
              <a:gd name="connsiteY0" fmla="*/ 12357 h 1470454"/>
              <a:gd name="connsiteX1" fmla="*/ 1495167 w 1495167"/>
              <a:gd name="connsiteY1" fmla="*/ 0 h 1470454"/>
              <a:gd name="connsiteX2" fmla="*/ 1482811 w 1495167"/>
              <a:gd name="connsiteY2" fmla="*/ 1470454 h 1470454"/>
              <a:gd name="connsiteX3" fmla="*/ 1062681 w 1495167"/>
              <a:gd name="connsiteY3" fmla="*/ 1470454 h 1470454"/>
              <a:gd name="connsiteX4" fmla="*/ 1112108 w 1495167"/>
              <a:gd name="connsiteY4" fmla="*/ 1223319 h 1470454"/>
              <a:gd name="connsiteX5" fmla="*/ 1099751 w 1495167"/>
              <a:gd name="connsiteY5" fmla="*/ 1124465 h 1470454"/>
              <a:gd name="connsiteX6" fmla="*/ 1136822 w 1495167"/>
              <a:gd name="connsiteY6" fmla="*/ 1013254 h 1470454"/>
              <a:gd name="connsiteX7" fmla="*/ 1186249 w 1495167"/>
              <a:gd name="connsiteY7" fmla="*/ 914400 h 1470454"/>
              <a:gd name="connsiteX8" fmla="*/ 1149178 w 1495167"/>
              <a:gd name="connsiteY8" fmla="*/ 815546 h 1470454"/>
              <a:gd name="connsiteX9" fmla="*/ 1075038 w 1495167"/>
              <a:gd name="connsiteY9" fmla="*/ 753762 h 1470454"/>
              <a:gd name="connsiteX10" fmla="*/ 1000897 w 1495167"/>
              <a:gd name="connsiteY10" fmla="*/ 704335 h 1470454"/>
              <a:gd name="connsiteX11" fmla="*/ 840259 w 1495167"/>
              <a:gd name="connsiteY11" fmla="*/ 679622 h 1470454"/>
              <a:gd name="connsiteX12" fmla="*/ 704335 w 1495167"/>
              <a:gd name="connsiteY12" fmla="*/ 667265 h 1470454"/>
              <a:gd name="connsiteX13" fmla="*/ 556054 w 1495167"/>
              <a:gd name="connsiteY13" fmla="*/ 679622 h 1470454"/>
              <a:gd name="connsiteX14" fmla="*/ 469557 w 1495167"/>
              <a:gd name="connsiteY14" fmla="*/ 778476 h 1470454"/>
              <a:gd name="connsiteX15" fmla="*/ 395416 w 1495167"/>
              <a:gd name="connsiteY15" fmla="*/ 864973 h 1470454"/>
              <a:gd name="connsiteX16" fmla="*/ 284205 w 1495167"/>
              <a:gd name="connsiteY16" fmla="*/ 951470 h 1470454"/>
              <a:gd name="connsiteX17" fmla="*/ 135924 w 1495167"/>
              <a:gd name="connsiteY17" fmla="*/ 1062681 h 1470454"/>
              <a:gd name="connsiteX18" fmla="*/ 12357 w 1495167"/>
              <a:gd name="connsiteY18" fmla="*/ 1173892 h 1470454"/>
              <a:gd name="connsiteX19" fmla="*/ 0 w 1495167"/>
              <a:gd name="connsiteY19" fmla="*/ 12357 h 147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95167" h="1470454">
                <a:moveTo>
                  <a:pt x="0" y="12357"/>
                </a:moveTo>
                <a:lnTo>
                  <a:pt x="1495167" y="0"/>
                </a:lnTo>
                <a:lnTo>
                  <a:pt x="1482811" y="1470454"/>
                </a:lnTo>
                <a:lnTo>
                  <a:pt x="1062681" y="1470454"/>
                </a:lnTo>
                <a:lnTo>
                  <a:pt x="1112108" y="1223319"/>
                </a:lnTo>
                <a:lnTo>
                  <a:pt x="1099751" y="1124465"/>
                </a:lnTo>
                <a:lnTo>
                  <a:pt x="1136822" y="1013254"/>
                </a:lnTo>
                <a:lnTo>
                  <a:pt x="1186249" y="914400"/>
                </a:lnTo>
                <a:lnTo>
                  <a:pt x="1149178" y="815546"/>
                </a:lnTo>
                <a:lnTo>
                  <a:pt x="1075038" y="753762"/>
                </a:lnTo>
                <a:lnTo>
                  <a:pt x="1000897" y="704335"/>
                </a:lnTo>
                <a:lnTo>
                  <a:pt x="840259" y="679622"/>
                </a:lnTo>
                <a:lnTo>
                  <a:pt x="704335" y="667265"/>
                </a:lnTo>
                <a:lnTo>
                  <a:pt x="556054" y="679622"/>
                </a:lnTo>
                <a:lnTo>
                  <a:pt x="469557" y="778476"/>
                </a:lnTo>
                <a:lnTo>
                  <a:pt x="395416" y="864973"/>
                </a:lnTo>
                <a:lnTo>
                  <a:pt x="284205" y="951470"/>
                </a:lnTo>
                <a:lnTo>
                  <a:pt x="135924" y="1062681"/>
                </a:lnTo>
                <a:lnTo>
                  <a:pt x="12357" y="1173892"/>
                </a:lnTo>
                <a:lnTo>
                  <a:pt x="0" y="12357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087270-415B-4AD8-9FD0-55AA581CEBC5}"/>
              </a:ext>
            </a:extLst>
          </p:cNvPr>
          <p:cNvSpPr/>
          <p:nvPr/>
        </p:nvSpPr>
        <p:spPr>
          <a:xfrm>
            <a:off x="3880022" y="2693773"/>
            <a:ext cx="1408670" cy="1495168"/>
          </a:xfrm>
          <a:custGeom>
            <a:avLst/>
            <a:gdLst>
              <a:gd name="connsiteX0" fmla="*/ 74140 w 1408670"/>
              <a:gd name="connsiteY0" fmla="*/ 0 h 1495168"/>
              <a:gd name="connsiteX1" fmla="*/ 0 w 1408670"/>
              <a:gd name="connsiteY1" fmla="*/ 1482811 h 1495168"/>
              <a:gd name="connsiteX2" fmla="*/ 1383956 w 1408670"/>
              <a:gd name="connsiteY2" fmla="*/ 1495168 h 1495168"/>
              <a:gd name="connsiteX3" fmla="*/ 1408670 w 1408670"/>
              <a:gd name="connsiteY3" fmla="*/ 1000897 h 1495168"/>
              <a:gd name="connsiteX4" fmla="*/ 1383956 w 1408670"/>
              <a:gd name="connsiteY4" fmla="*/ 939113 h 1495168"/>
              <a:gd name="connsiteX5" fmla="*/ 1396313 w 1408670"/>
              <a:gd name="connsiteY5" fmla="*/ 877330 h 1495168"/>
              <a:gd name="connsiteX6" fmla="*/ 1396313 w 1408670"/>
              <a:gd name="connsiteY6" fmla="*/ 778476 h 1495168"/>
              <a:gd name="connsiteX7" fmla="*/ 1371600 w 1408670"/>
              <a:gd name="connsiteY7" fmla="*/ 691978 h 1495168"/>
              <a:gd name="connsiteX8" fmla="*/ 1346886 w 1408670"/>
              <a:gd name="connsiteY8" fmla="*/ 654908 h 1495168"/>
              <a:gd name="connsiteX9" fmla="*/ 1334529 w 1408670"/>
              <a:gd name="connsiteY9" fmla="*/ 593124 h 1495168"/>
              <a:gd name="connsiteX10" fmla="*/ 1248032 w 1408670"/>
              <a:gd name="connsiteY10" fmla="*/ 543697 h 1495168"/>
              <a:gd name="connsiteX11" fmla="*/ 1198605 w 1408670"/>
              <a:gd name="connsiteY11" fmla="*/ 481913 h 1495168"/>
              <a:gd name="connsiteX12" fmla="*/ 1124464 w 1408670"/>
              <a:gd name="connsiteY12" fmla="*/ 395416 h 1495168"/>
              <a:gd name="connsiteX13" fmla="*/ 1087394 w 1408670"/>
              <a:gd name="connsiteY13" fmla="*/ 321276 h 1495168"/>
              <a:gd name="connsiteX14" fmla="*/ 1050324 w 1408670"/>
              <a:gd name="connsiteY14" fmla="*/ 234778 h 1495168"/>
              <a:gd name="connsiteX15" fmla="*/ 1112108 w 1408670"/>
              <a:gd name="connsiteY15" fmla="*/ 160638 h 1495168"/>
              <a:gd name="connsiteX16" fmla="*/ 1161535 w 1408670"/>
              <a:gd name="connsiteY16" fmla="*/ 123568 h 1495168"/>
              <a:gd name="connsiteX17" fmla="*/ 1198605 w 1408670"/>
              <a:gd name="connsiteY17" fmla="*/ 24713 h 1495168"/>
              <a:gd name="connsiteX18" fmla="*/ 74140 w 1408670"/>
              <a:gd name="connsiteY18" fmla="*/ 0 h 149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08670" h="1495168">
                <a:moveTo>
                  <a:pt x="74140" y="0"/>
                </a:moveTo>
                <a:lnTo>
                  <a:pt x="0" y="1482811"/>
                </a:lnTo>
                <a:lnTo>
                  <a:pt x="1383956" y="1495168"/>
                </a:lnTo>
                <a:lnTo>
                  <a:pt x="1408670" y="1000897"/>
                </a:lnTo>
                <a:lnTo>
                  <a:pt x="1383956" y="939113"/>
                </a:lnTo>
                <a:lnTo>
                  <a:pt x="1396313" y="877330"/>
                </a:lnTo>
                <a:lnTo>
                  <a:pt x="1396313" y="778476"/>
                </a:lnTo>
                <a:lnTo>
                  <a:pt x="1371600" y="691978"/>
                </a:lnTo>
                <a:lnTo>
                  <a:pt x="1346886" y="654908"/>
                </a:lnTo>
                <a:lnTo>
                  <a:pt x="1334529" y="593124"/>
                </a:lnTo>
                <a:lnTo>
                  <a:pt x="1248032" y="543697"/>
                </a:lnTo>
                <a:lnTo>
                  <a:pt x="1198605" y="481913"/>
                </a:lnTo>
                <a:lnTo>
                  <a:pt x="1124464" y="395416"/>
                </a:lnTo>
                <a:lnTo>
                  <a:pt x="1087394" y="321276"/>
                </a:lnTo>
                <a:lnTo>
                  <a:pt x="1050324" y="234778"/>
                </a:lnTo>
                <a:lnTo>
                  <a:pt x="1112108" y="160638"/>
                </a:lnTo>
                <a:lnTo>
                  <a:pt x="1161535" y="123568"/>
                </a:lnTo>
                <a:lnTo>
                  <a:pt x="1198605" y="24713"/>
                </a:lnTo>
                <a:lnTo>
                  <a:pt x="74140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7732DF-6224-4559-A939-4E04772E6352}"/>
              </a:ext>
            </a:extLst>
          </p:cNvPr>
          <p:cNvSpPr/>
          <p:nvPr/>
        </p:nvSpPr>
        <p:spPr>
          <a:xfrm>
            <a:off x="5288692" y="2693773"/>
            <a:ext cx="1519881" cy="1519881"/>
          </a:xfrm>
          <a:custGeom>
            <a:avLst/>
            <a:gdLst>
              <a:gd name="connsiteX0" fmla="*/ 1519881 w 1519881"/>
              <a:gd name="connsiteY0" fmla="*/ 24713 h 1519881"/>
              <a:gd name="connsiteX1" fmla="*/ 1519881 w 1519881"/>
              <a:gd name="connsiteY1" fmla="*/ 1519881 h 1519881"/>
              <a:gd name="connsiteX2" fmla="*/ 0 w 1519881"/>
              <a:gd name="connsiteY2" fmla="*/ 1495168 h 1519881"/>
              <a:gd name="connsiteX3" fmla="*/ 24713 w 1519881"/>
              <a:gd name="connsiteY3" fmla="*/ 1062681 h 1519881"/>
              <a:gd name="connsiteX4" fmla="*/ 111211 w 1519881"/>
              <a:gd name="connsiteY4" fmla="*/ 1062681 h 1519881"/>
              <a:gd name="connsiteX5" fmla="*/ 172994 w 1519881"/>
              <a:gd name="connsiteY5" fmla="*/ 1124465 h 1519881"/>
              <a:gd name="connsiteX6" fmla="*/ 222422 w 1519881"/>
              <a:gd name="connsiteY6" fmla="*/ 1136822 h 1519881"/>
              <a:gd name="connsiteX7" fmla="*/ 383059 w 1519881"/>
              <a:gd name="connsiteY7" fmla="*/ 1112108 h 1519881"/>
              <a:gd name="connsiteX8" fmla="*/ 556054 w 1519881"/>
              <a:gd name="connsiteY8" fmla="*/ 1075038 h 1519881"/>
              <a:gd name="connsiteX9" fmla="*/ 642551 w 1519881"/>
              <a:gd name="connsiteY9" fmla="*/ 1050324 h 1519881"/>
              <a:gd name="connsiteX10" fmla="*/ 642551 w 1519881"/>
              <a:gd name="connsiteY10" fmla="*/ 1050324 h 1519881"/>
              <a:gd name="connsiteX11" fmla="*/ 815546 w 1519881"/>
              <a:gd name="connsiteY11" fmla="*/ 976184 h 1519881"/>
              <a:gd name="connsiteX12" fmla="*/ 926757 w 1519881"/>
              <a:gd name="connsiteY12" fmla="*/ 914400 h 1519881"/>
              <a:gd name="connsiteX13" fmla="*/ 1025611 w 1519881"/>
              <a:gd name="connsiteY13" fmla="*/ 827903 h 1519881"/>
              <a:gd name="connsiteX14" fmla="*/ 1136822 w 1519881"/>
              <a:gd name="connsiteY14" fmla="*/ 593124 h 1519881"/>
              <a:gd name="connsiteX15" fmla="*/ 1136822 w 1519881"/>
              <a:gd name="connsiteY15" fmla="*/ 593124 h 1519881"/>
              <a:gd name="connsiteX16" fmla="*/ 1260389 w 1519881"/>
              <a:gd name="connsiteY16" fmla="*/ 407773 h 1519881"/>
              <a:gd name="connsiteX17" fmla="*/ 1260389 w 1519881"/>
              <a:gd name="connsiteY17" fmla="*/ 358346 h 1519881"/>
              <a:gd name="connsiteX18" fmla="*/ 1235676 w 1519881"/>
              <a:gd name="connsiteY18" fmla="*/ 271849 h 1519881"/>
              <a:gd name="connsiteX19" fmla="*/ 1210962 w 1519881"/>
              <a:gd name="connsiteY19" fmla="*/ 210065 h 1519881"/>
              <a:gd name="connsiteX20" fmla="*/ 1161535 w 1519881"/>
              <a:gd name="connsiteY20" fmla="*/ 135924 h 1519881"/>
              <a:gd name="connsiteX21" fmla="*/ 1136822 w 1519881"/>
              <a:gd name="connsiteY21" fmla="*/ 98854 h 1519881"/>
              <a:gd name="connsiteX22" fmla="*/ 1136822 w 1519881"/>
              <a:gd name="connsiteY22" fmla="*/ 0 h 1519881"/>
              <a:gd name="connsiteX23" fmla="*/ 1519881 w 1519881"/>
              <a:gd name="connsiteY23" fmla="*/ 24713 h 1519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19881" h="1519881">
                <a:moveTo>
                  <a:pt x="1519881" y="24713"/>
                </a:moveTo>
                <a:lnTo>
                  <a:pt x="1519881" y="1519881"/>
                </a:lnTo>
                <a:lnTo>
                  <a:pt x="0" y="1495168"/>
                </a:lnTo>
                <a:lnTo>
                  <a:pt x="24713" y="1062681"/>
                </a:lnTo>
                <a:lnTo>
                  <a:pt x="111211" y="1062681"/>
                </a:lnTo>
                <a:lnTo>
                  <a:pt x="172994" y="1124465"/>
                </a:lnTo>
                <a:lnTo>
                  <a:pt x="222422" y="1136822"/>
                </a:lnTo>
                <a:lnTo>
                  <a:pt x="383059" y="1112108"/>
                </a:lnTo>
                <a:lnTo>
                  <a:pt x="556054" y="1075038"/>
                </a:lnTo>
                <a:lnTo>
                  <a:pt x="642551" y="1050324"/>
                </a:lnTo>
                <a:lnTo>
                  <a:pt x="642551" y="1050324"/>
                </a:lnTo>
                <a:lnTo>
                  <a:pt x="815546" y="976184"/>
                </a:lnTo>
                <a:lnTo>
                  <a:pt x="926757" y="914400"/>
                </a:lnTo>
                <a:lnTo>
                  <a:pt x="1025611" y="827903"/>
                </a:lnTo>
                <a:lnTo>
                  <a:pt x="1136822" y="593124"/>
                </a:lnTo>
                <a:lnTo>
                  <a:pt x="1136822" y="593124"/>
                </a:lnTo>
                <a:lnTo>
                  <a:pt x="1260389" y="407773"/>
                </a:lnTo>
                <a:lnTo>
                  <a:pt x="1260389" y="358346"/>
                </a:lnTo>
                <a:lnTo>
                  <a:pt x="1235676" y="271849"/>
                </a:lnTo>
                <a:lnTo>
                  <a:pt x="1210962" y="210065"/>
                </a:lnTo>
                <a:lnTo>
                  <a:pt x="1161535" y="135924"/>
                </a:lnTo>
                <a:lnTo>
                  <a:pt x="1136822" y="98854"/>
                </a:lnTo>
                <a:lnTo>
                  <a:pt x="1136822" y="0"/>
                </a:lnTo>
                <a:lnTo>
                  <a:pt x="1519881" y="24713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58C7AC-102D-4E3D-8918-BECD8F691B12}"/>
              </a:ext>
            </a:extLst>
          </p:cNvPr>
          <p:cNvSpPr/>
          <p:nvPr/>
        </p:nvSpPr>
        <p:spPr>
          <a:xfrm>
            <a:off x="5276335" y="4201297"/>
            <a:ext cx="1544595" cy="766119"/>
          </a:xfrm>
          <a:custGeom>
            <a:avLst/>
            <a:gdLst>
              <a:gd name="connsiteX0" fmla="*/ 0 w 1544595"/>
              <a:gd name="connsiteY0" fmla="*/ 0 h 766119"/>
              <a:gd name="connsiteX1" fmla="*/ 0 w 1544595"/>
              <a:gd name="connsiteY1" fmla="*/ 766119 h 766119"/>
              <a:gd name="connsiteX2" fmla="*/ 1544595 w 1544595"/>
              <a:gd name="connsiteY2" fmla="*/ 766119 h 766119"/>
              <a:gd name="connsiteX3" fmla="*/ 1544595 w 1544595"/>
              <a:gd name="connsiteY3" fmla="*/ 24714 h 766119"/>
              <a:gd name="connsiteX4" fmla="*/ 0 w 1544595"/>
              <a:gd name="connsiteY4" fmla="*/ 0 h 76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595" h="766119">
                <a:moveTo>
                  <a:pt x="0" y="0"/>
                </a:moveTo>
                <a:lnTo>
                  <a:pt x="0" y="766119"/>
                </a:lnTo>
                <a:lnTo>
                  <a:pt x="1544595" y="766119"/>
                </a:lnTo>
                <a:lnTo>
                  <a:pt x="1544595" y="24714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9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field&#10;&#10;Description generated with high confidence">
            <a:extLst>
              <a:ext uri="{FF2B5EF4-FFF2-40B4-BE49-F238E27FC236}">
                <a16:creationId xmlns:a16="http://schemas.microsoft.com/office/drawing/2014/main" id="{512063EB-2A3B-49EE-8201-92BCE35F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7" b="4067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E57E8-FD97-46E0-B7FB-5919C1FB4158}"/>
              </a:ext>
            </a:extLst>
          </p:cNvPr>
          <p:cNvSpPr txBox="1"/>
          <p:nvPr/>
        </p:nvSpPr>
        <p:spPr>
          <a:xfrm>
            <a:off x="9797143" y="6409509"/>
            <a:ext cx="231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Kodiak Pork - 5800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116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Cafeteria and break room in our farms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3" b="348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771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438" y="470028"/>
            <a:ext cx="3743394" cy="941759"/>
          </a:xfrm>
        </p:spPr>
      </p:pic>
      <p:sp>
        <p:nvSpPr>
          <p:cNvPr id="5" name="TextBox 4"/>
          <p:cNvSpPr txBox="1"/>
          <p:nvPr/>
        </p:nvSpPr>
        <p:spPr>
          <a:xfrm>
            <a:off x="636105" y="1954697"/>
            <a:ext cx="58391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6 Locations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Pipestone, MN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Independence, 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Orange City, 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Ottumwa, 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DeKalb, IL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Rensselaer, 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Industry leader in biosecurity, applied research, and filtration.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Offerings: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Traditional Veterinary Service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Production and/or Health Consulting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Filter design and compliance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Animal health product sourcing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Biosecure sow farm delivery options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rPr>
              <a:t>PART (Pipestone Antibiotic Resistance Tracker)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bject 11"/>
          <p:cNvSpPr/>
          <p:nvPr/>
        </p:nvSpPr>
        <p:spPr>
          <a:xfrm>
            <a:off x="6609522" y="1954697"/>
            <a:ext cx="4586246" cy="323352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95" y="236022"/>
            <a:ext cx="1524078" cy="14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7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9782-21B9-48E7-AAE8-69AAD98D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" y="412878"/>
            <a:ext cx="10058400" cy="819384"/>
          </a:xfrm>
        </p:spPr>
        <p:txBody>
          <a:bodyPr>
            <a:normAutofit fontScale="90000"/>
          </a:bodyPr>
          <a:lstStyle/>
          <a:p>
            <a:r>
              <a:rPr lang="en-US" dirty="0"/>
              <a:t>Benefits to the South Dakota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561B6-C4C4-48C9-9EDA-5A2371CBA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5" y="1445625"/>
            <a:ext cx="11094720" cy="5085804"/>
          </a:xfrm>
        </p:spPr>
        <p:txBody>
          <a:bodyPr>
            <a:normAutofit fontScale="70000" lnSpcReduction="20000"/>
          </a:bodyPr>
          <a:lstStyle/>
          <a:p>
            <a:r>
              <a:rPr lang="en-US" sz="3100" b="1" dirty="0"/>
              <a:t>Estimated State and Local economic impact totaling nearly $3,000,000 annually:</a:t>
            </a:r>
          </a:p>
          <a:p>
            <a:pPr marL="0" indent="0">
              <a:buNone/>
            </a:pPr>
            <a:endParaRPr lang="en-US" sz="23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Employee </a:t>
            </a:r>
            <a:r>
              <a:rPr lang="en-US" sz="2300" dirty="0"/>
              <a:t>base and $1,268,000 annual payroll</a:t>
            </a:r>
            <a:endParaRPr lang="en-US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Feed</a:t>
            </a:r>
            <a:r>
              <a:rPr lang="en-US" sz="2300" dirty="0"/>
              <a:t> purchased locally at approximately $1,300,000 per year</a:t>
            </a:r>
            <a:endParaRPr lang="en-US" sz="3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Grain</a:t>
            </a:r>
            <a:r>
              <a:rPr lang="en-US" sz="2300" dirty="0"/>
              <a:t> user of approximately 180,000 of corn and 30,000 bu. of soybeans</a:t>
            </a:r>
            <a:endParaRPr lang="en-US" sz="3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Assuming 150 bu/ac. corn yield, 1200 acres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40 bu./ac. soybean yield, 750 acres</a:t>
            </a:r>
            <a:endParaRPr lang="en-US" sz="23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Utilities</a:t>
            </a:r>
            <a:r>
              <a:rPr lang="en-US" sz="2300" dirty="0"/>
              <a:t> purchased locally valued at approximately $216,000 per year</a:t>
            </a:r>
            <a:endParaRPr lang="en-US" sz="3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Other vendors include phone service, fuel, lawn care, snow removal, etc.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Nutrient application </a:t>
            </a:r>
            <a:r>
              <a:rPr lang="en-US" sz="2300" dirty="0"/>
              <a:t>costs are approximately $130,000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dirty="0"/>
              <a:t>Approximately $170,000 in </a:t>
            </a:r>
            <a:r>
              <a:rPr lang="en-US" sz="2300" b="1" dirty="0"/>
              <a:t>nutrient value to the farmers</a:t>
            </a:r>
            <a:endParaRPr lang="en-US" sz="36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Property Taxes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300" b="1" dirty="0"/>
              <a:t>State sales and excise tax </a:t>
            </a:r>
            <a:r>
              <a:rPr lang="en-US" sz="2300" dirty="0"/>
              <a:t>to build the project will be approximately $485,000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 marL="0" indent="0">
              <a:buNone/>
            </a:pPr>
            <a:r>
              <a:rPr lang="en-US" sz="2100" dirty="0"/>
              <a:t>Example: 5700 head sow farm</a:t>
            </a:r>
          </a:p>
          <a:p>
            <a:endParaRPr lang="en-US" sz="1800" dirty="0"/>
          </a:p>
        </p:txBody>
      </p:sp>
      <p:pic>
        <p:nvPicPr>
          <p:cNvPr id="4" name="Picture 3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1DFFAB01-351A-4847-B397-A06FB0D5A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r="1582"/>
          <a:stretch/>
        </p:blipFill>
        <p:spPr>
          <a:xfrm>
            <a:off x="6522265" y="2405449"/>
            <a:ext cx="5669735" cy="253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D3E4EC-9CAC-455D-8511-5C0D0BEF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DF40A7-2316-4304-8880-2FA7451E9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erson petting a sheep in a barn&#10;&#10;Description automatically generated">
            <a:extLst>
              <a:ext uri="{FF2B5EF4-FFF2-40B4-BE49-F238E27FC236}">
                <a16:creationId xmlns:a16="http://schemas.microsoft.com/office/drawing/2014/main" id="{35D086A7-FC84-45BD-9B48-4669FC6B7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r="1" b="1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4" name="Picture 3" descr="A person holding a dog&#10;&#10;Description automatically generated">
            <a:extLst>
              <a:ext uri="{FF2B5EF4-FFF2-40B4-BE49-F238E27FC236}">
                <a16:creationId xmlns:a16="http://schemas.microsoft.com/office/drawing/2014/main" id="{B4A9794C-BF44-4809-8EEC-EA89C595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r="18812" b="1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BD36A9-BAC7-415E-8DDB-4C743838F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77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34919-7FF5-4A5B-94F7-3E181061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26828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Indirect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5E4B7-A31B-4D1A-87DF-DFF4F747A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58" y="2211348"/>
            <a:ext cx="3084844" cy="33355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FFFFFF"/>
                </a:solidFill>
              </a:rPr>
              <a:t>18 full time employment opportunities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FFFFFF"/>
                </a:solidFill>
              </a:rPr>
              <a:t>Purchasing groceries, restaurant services, housing, utilities, increasing tax revenue, and health care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FFFFFF"/>
                </a:solidFill>
              </a:rPr>
              <a:t>Other utilities and services used on the farm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FFFFFF"/>
                </a:solidFill>
              </a:rPr>
              <a:t>Feed purchases increasing local demand for grains rather than relying on exports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500" dirty="0">
              <a:solidFill>
                <a:srgbClr val="FFFFFF"/>
              </a:solidFill>
            </a:endParaRPr>
          </a:p>
          <a:p>
            <a:pPr marL="201168" lvl="1" indent="0">
              <a:buNone/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45551-BB67-40CD-9092-B73B0FD3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888217"/>
            <a:ext cx="6798082" cy="50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1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6EB233-6BDC-4938-B8BF-BB5E61CEB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4" y="645107"/>
            <a:ext cx="5330599" cy="52239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Pipestone sow unit projects are designed to improve farmers competitiveness in today’s global market.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Owned by independent family farms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Provide good jobs with career paths in agriculture for folks in rural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Organic nutrients improve local farmer’s yields and cost efficiency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Improve local grain basis for farmers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/>
              <a:t>Increase local and state tax revenues  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3272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15A180-97AF-4004-BEF2-F6B47705D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52265"/>
          </a:xfrm>
        </p:spPr>
        <p:txBody>
          <a:bodyPr/>
          <a:lstStyle/>
          <a:p>
            <a:r>
              <a:rPr lang="en-US" dirty="0"/>
              <a:t>Community Involvement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B93C3-76CF-4830-9E35-85F4E446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31367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Pipestone Cares Program donated $100,000 to our farms’ communities last year alone.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Over the last two years, Pipestone’s “Give a Helping Ham” campaign has given 150,000 </a:t>
            </a:r>
            <a:r>
              <a:rPr lang="en-US" dirty="0" err="1"/>
              <a:t>lbs</a:t>
            </a:r>
            <a:r>
              <a:rPr lang="en-US" dirty="0"/>
              <a:t> of pork to Feeding South Dakota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C64664-6100-49F2-A9D9-48498B98EE06}"/>
              </a:ext>
            </a:extLst>
          </p:cNvPr>
          <p:cNvSpPr/>
          <p:nvPr/>
        </p:nvSpPr>
        <p:spPr>
          <a:xfrm>
            <a:off x="1732155" y="3105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https://www.ksfy.com/content/news/68K-pounds-of-pork-donated-to-Feeding-South-Dakota-502729691.html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7046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building&#10;&#10;Description generated with high confidence">
            <a:extLst>
              <a:ext uri="{FF2B5EF4-FFF2-40B4-BE49-F238E27FC236}">
                <a16:creationId xmlns:a16="http://schemas.microsoft.com/office/drawing/2014/main" id="{FB56392B-7FE8-4DC2-8ECF-7EB371F73D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" b="21809"/>
          <a:stretch/>
        </p:blipFill>
        <p:spPr>
          <a:xfrm>
            <a:off x="6145796" y="3429000"/>
            <a:ext cx="5969297" cy="3104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person sitting on top of a dirt field&#10;&#10;Description generated with very high confidence">
            <a:extLst>
              <a:ext uri="{FF2B5EF4-FFF2-40B4-BE49-F238E27FC236}">
                <a16:creationId xmlns:a16="http://schemas.microsoft.com/office/drawing/2014/main" id="{3A7C1626-DB97-4996-8315-3735DA325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10" y="1141064"/>
            <a:ext cx="3749265" cy="29869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913A02C-9819-4E1A-8D6C-3B6F7B9E2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736" y="192858"/>
            <a:ext cx="4376271" cy="30488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A9B69A3-6DC0-4423-8E82-65C4769C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7" y="129287"/>
            <a:ext cx="10058400" cy="1011777"/>
          </a:xfrm>
        </p:spPr>
        <p:txBody>
          <a:bodyPr/>
          <a:lstStyle/>
          <a:p>
            <a:r>
              <a:rPr lang="en-US" dirty="0"/>
              <a:t>Pipestone’s Why…</a:t>
            </a:r>
          </a:p>
        </p:txBody>
      </p:sp>
      <p:pic>
        <p:nvPicPr>
          <p:cNvPr id="11" name="Picture 10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1FDF49E-E377-4D07-8246-4CBA0BEE7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18" y="3228509"/>
            <a:ext cx="4220774" cy="31655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5548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4472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Nick Fitzgerald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(319)631-9316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Nick.fitzgerald@pipestone.com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Marty Rost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(507) 215-0482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600" dirty="0"/>
              <a:t>Marty.rost@pipestone.com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3B49A2-6603-452A-BFEE-4E0202A8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966" y="1222103"/>
            <a:ext cx="3708874" cy="35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449" y="435301"/>
            <a:ext cx="3875916" cy="991419"/>
          </a:xfrm>
        </p:spPr>
      </p:pic>
      <p:sp>
        <p:nvSpPr>
          <p:cNvPr id="6" name="TextBox 5"/>
          <p:cNvSpPr txBox="1"/>
          <p:nvPr/>
        </p:nvSpPr>
        <p:spPr>
          <a:xfrm>
            <a:off x="632970" y="1219783"/>
            <a:ext cx="59566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F3F3F"/>
                </a:solidFill>
              </a:rPr>
              <a:t>Coordinate Sow Farm Ownership Groups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Farms are owned by independent pork producers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16 farms in South Dakota 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1,000+ team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F3F3F"/>
                </a:solidFill>
              </a:rPr>
              <a:t>Building Process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Find suitable land for building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Complete permitting process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Experts in barn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F3F3F"/>
                </a:solidFill>
              </a:rPr>
              <a:t>Services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Sow Farm Management</a:t>
            </a:r>
          </a:p>
          <a:p>
            <a:pPr marL="1257300" lvl="2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Employees</a:t>
            </a:r>
          </a:p>
          <a:p>
            <a:pPr marL="1257300" lvl="2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Standard Operating Procedure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Production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F3F3F"/>
                </a:solidFill>
              </a:rPr>
              <a:t>Information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Detailed financial reports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Detailed production reports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3F3F3F"/>
                </a:solidFill>
              </a:rPr>
              <a:t>Benchmark</a:t>
            </a:r>
          </a:p>
        </p:txBody>
      </p:sp>
      <p:pic>
        <p:nvPicPr>
          <p:cNvPr id="7" name="Picture 4" descr="M:\Photos\Aerial Photos\Mustang P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644" y="1539627"/>
            <a:ext cx="5355251" cy="401644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26" y="64786"/>
            <a:ext cx="1282766" cy="1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4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D74DE2-13B8-4361-A773-DDBD40ECE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73" y="95794"/>
            <a:ext cx="4860912" cy="65401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FD6C6A2-B6C1-465C-928B-1D18DDDDC48C}"/>
              </a:ext>
            </a:extLst>
          </p:cNvPr>
          <p:cNvSpPr/>
          <p:nvPr/>
        </p:nvSpPr>
        <p:spPr>
          <a:xfrm>
            <a:off x="4798423" y="2695302"/>
            <a:ext cx="200297" cy="2351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9187C3-2B10-4EE6-B604-8EAA0EB25926}"/>
              </a:ext>
            </a:extLst>
          </p:cNvPr>
          <p:cNvSpPr/>
          <p:nvPr/>
        </p:nvSpPr>
        <p:spPr>
          <a:xfrm>
            <a:off x="2781829" y="1419497"/>
            <a:ext cx="200297" cy="2351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5D8C5B-5F3E-406F-BBD9-6D31041653F0}"/>
              </a:ext>
            </a:extLst>
          </p:cNvPr>
          <p:cNvSpPr/>
          <p:nvPr/>
        </p:nvSpPr>
        <p:spPr>
          <a:xfrm>
            <a:off x="2124891" y="674914"/>
            <a:ext cx="200297" cy="23513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6E06C8-3CEC-42E9-8E06-5F19FC2E44DA}"/>
              </a:ext>
            </a:extLst>
          </p:cNvPr>
          <p:cNvSpPr/>
          <p:nvPr/>
        </p:nvSpPr>
        <p:spPr>
          <a:xfrm>
            <a:off x="5548043" y="3025555"/>
            <a:ext cx="431074" cy="44849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59ED96-7232-47D1-8A47-D38159CE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043" y="2102449"/>
            <a:ext cx="483053" cy="7329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82E881-1768-4966-B741-720F41D5887D}"/>
              </a:ext>
            </a:extLst>
          </p:cNvPr>
          <p:cNvSpPr txBox="1"/>
          <p:nvPr/>
        </p:nvSpPr>
        <p:spPr>
          <a:xfrm>
            <a:off x="6127163" y="2284237"/>
            <a:ext cx="340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 Farms in 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F20D82-9C59-4CE6-979F-14163B026E8B}"/>
              </a:ext>
            </a:extLst>
          </p:cNvPr>
          <p:cNvSpPr txBox="1"/>
          <p:nvPr/>
        </p:nvSpPr>
        <p:spPr>
          <a:xfrm>
            <a:off x="6096000" y="3065135"/>
            <a:ext cx="394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 Farms under Construction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5038FC-8EF2-410A-9A98-9E175CC3A164}"/>
              </a:ext>
            </a:extLst>
          </p:cNvPr>
          <p:cNvSpPr txBox="1"/>
          <p:nvPr/>
        </p:nvSpPr>
        <p:spPr>
          <a:xfrm>
            <a:off x="5474866" y="936172"/>
            <a:ext cx="5041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Pipestone System Sow Farms </a:t>
            </a:r>
            <a:r>
              <a:rPr lang="en-US" sz="2800" i="1" dirty="0"/>
              <a:t>South Dakota Locations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37436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6" y="744552"/>
            <a:ext cx="6915495" cy="971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537" y="1810150"/>
            <a:ext cx="6509982" cy="415693"/>
          </a:xfrm>
          <a:prstGeom prst="rect">
            <a:avLst/>
          </a:prstGeom>
        </p:spPr>
      </p:pic>
      <p:pic>
        <p:nvPicPr>
          <p:cNvPr id="6" name="Picture 5" descr="system_medium_color_transpar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13" y="3265830"/>
            <a:ext cx="4121054" cy="1054123"/>
          </a:xfrm>
          <a:prstGeom prst="rect">
            <a:avLst/>
          </a:prstGeom>
        </p:spPr>
      </p:pic>
      <p:sp>
        <p:nvSpPr>
          <p:cNvPr id="7" name="TextBox 14"/>
          <p:cNvSpPr txBox="1"/>
          <p:nvPr/>
        </p:nvSpPr>
        <p:spPr>
          <a:xfrm>
            <a:off x="3062654" y="4460856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A487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Helping Farmers Today Create the Farms of Tomorrow</a:t>
            </a:r>
          </a:p>
        </p:txBody>
      </p:sp>
    </p:spTree>
    <p:extLst>
      <p:ext uri="{BB962C8B-B14F-4D97-AF65-F5344CB8AC3E}">
        <p14:creationId xmlns:p14="http://schemas.microsoft.com/office/powerpoint/2010/main" val="25096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901F-3718-4ACC-9833-F56E9F7D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3" y="-67753"/>
            <a:ext cx="10058400" cy="931770"/>
          </a:xfrm>
        </p:spPr>
        <p:txBody>
          <a:bodyPr/>
          <a:lstStyle/>
          <a:p>
            <a:r>
              <a:rPr lang="en-US" dirty="0"/>
              <a:t>Why South Dakota?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12E37-6571-421C-A73A-A1A221213A51}"/>
              </a:ext>
            </a:extLst>
          </p:cNvPr>
          <p:cNvSpPr txBox="1"/>
          <p:nvPr/>
        </p:nvSpPr>
        <p:spPr>
          <a:xfrm>
            <a:off x="851180" y="751344"/>
            <a:ext cx="9625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Agriculture communities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Grain availability, Packing plant accessibility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Low population density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 to good work ethics and animal husbandry skills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Available workforce- unemployment rate 3.2% (Jun. ‘18)</a:t>
            </a:r>
          </a:p>
          <a:p>
            <a:endParaRPr lang="en-US" sz="2400" dirty="0"/>
          </a:p>
        </p:txBody>
      </p:sp>
      <p:pic>
        <p:nvPicPr>
          <p:cNvPr id="7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2FF07CD-B829-4564-8682-D538BCFCEE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67" y="2809582"/>
            <a:ext cx="5113730" cy="3963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FC0EB9-E3FE-4269-A55F-944E8EC49E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549" y="2809582"/>
            <a:ext cx="6412006" cy="39631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9117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4906AD-0B17-496D-BAA6-934AB775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187"/>
            <a:ext cx="10058400" cy="923888"/>
          </a:xfrm>
        </p:spPr>
        <p:txBody>
          <a:bodyPr/>
          <a:lstStyle/>
          <a:p>
            <a:r>
              <a:rPr lang="en-US" dirty="0"/>
              <a:t>Our process to build a farm…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B61E8C-0656-4DB5-A46F-044B3C7D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91" y="1375954"/>
            <a:ext cx="11425646" cy="468521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Pig producers wanting sow ownership, downstream flow (460+ Shareholders today…)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Land availability meeting state, local requirements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 Permitting process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State Application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Water Rights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Pollution Control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dirty="0"/>
              <a:t>DENR Nutrient Management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Conditional Use Permit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Construction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/>
              <a:t>Farms are engineered to meet local </a:t>
            </a:r>
          </a:p>
          <a:p>
            <a:pPr marL="201168" lvl="1" indent="0">
              <a:buNone/>
            </a:pPr>
            <a:r>
              <a:rPr lang="en-US" sz="2200" dirty="0"/>
              <a:t>   and state regulation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Production</a:t>
            </a:r>
          </a:p>
          <a:p>
            <a:pPr marL="201168" lvl="1" indent="0">
              <a:buNone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10" name="Picture 9" descr="A picture containing sky, outdoor, beach, nature&#10;&#10;Description generated with very high confidence">
            <a:extLst>
              <a:ext uri="{FF2B5EF4-FFF2-40B4-BE49-F238E27FC236}">
                <a16:creationId xmlns:a16="http://schemas.microsoft.com/office/drawing/2014/main" id="{7F666847-B6EE-4275-B154-A42B53B2E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32" y="2351774"/>
            <a:ext cx="6581319" cy="43784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0189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3928A2-EFE9-4C29-A5BA-6FB1D26C7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50" y="539907"/>
            <a:ext cx="5484876" cy="59471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84EB7C-E228-4D06-ADBA-EBAA5912D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31" y="50879"/>
            <a:ext cx="371475" cy="43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55F790-4615-4734-A726-F78F7771C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793" y="50879"/>
            <a:ext cx="361950" cy="4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3327F-9082-4839-960D-1E0CEE18B469}"/>
              </a:ext>
            </a:extLst>
          </p:cNvPr>
          <p:cNvSpPr txBox="1"/>
          <p:nvPr/>
        </p:nvSpPr>
        <p:spPr>
          <a:xfrm>
            <a:off x="984069" y="106944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Managed GF Space: 85K Spaces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50BF4-0671-4953-94DA-C33EC7982909}"/>
              </a:ext>
            </a:extLst>
          </p:cNvPr>
          <p:cNvSpPr txBox="1"/>
          <p:nvPr/>
        </p:nvSpPr>
        <p:spPr>
          <a:xfrm>
            <a:off x="6553743" y="54620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Feed Mills: 11 Locations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EFF637-7021-4176-A0A5-BFE842A1F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250" y="544230"/>
            <a:ext cx="5281059" cy="59705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181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7EDF1-00D4-4479-83CB-15E1B9275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40" b="24029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E8FFD-24AA-4F58-9D26-259F2ADE43BB}"/>
              </a:ext>
            </a:extLst>
          </p:cNvPr>
          <p:cNvSpPr txBox="1"/>
          <p:nvPr/>
        </p:nvSpPr>
        <p:spPr>
          <a:xfrm>
            <a:off x="3509319" y="3175686"/>
            <a:ext cx="211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~9.9 miles southeast</a:t>
            </a:r>
          </a:p>
        </p:txBody>
      </p:sp>
    </p:spTree>
    <p:extLst>
      <p:ext uri="{BB962C8B-B14F-4D97-AF65-F5344CB8AC3E}">
        <p14:creationId xmlns:p14="http://schemas.microsoft.com/office/powerpoint/2010/main" val="18278519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Pipestone Branded">
      <a:dk1>
        <a:srgbClr val="3F3F3F"/>
      </a:dk1>
      <a:lt1>
        <a:sysClr val="window" lastClr="FFFFFF"/>
      </a:lt1>
      <a:dk2>
        <a:srgbClr val="7F7F7F"/>
      </a:dk2>
      <a:lt2>
        <a:srgbClr val="DEDEDE"/>
      </a:lt2>
      <a:accent1>
        <a:srgbClr val="A59383"/>
      </a:accent1>
      <a:accent2>
        <a:srgbClr val="0A4875"/>
      </a:accent2>
      <a:accent3>
        <a:srgbClr val="9EAFAC"/>
      </a:accent3>
      <a:accent4>
        <a:srgbClr val="CEA152"/>
      </a:accent4>
      <a:accent5>
        <a:srgbClr val="766761"/>
      </a:accent5>
      <a:accent6>
        <a:srgbClr val="B9DEF9"/>
      </a:accent6>
      <a:hlink>
        <a:srgbClr val="0A4875"/>
      </a:hlink>
      <a:folHlink>
        <a:srgbClr val="A59383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755</Words>
  <Application>Microsoft Office PowerPoint</Application>
  <PresentationFormat>Widescreen</PresentationFormat>
  <Paragraphs>130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South Dakota? </vt:lpstr>
      <vt:lpstr>Our process to build a farm… </vt:lpstr>
      <vt:lpstr>PowerPoint Presentation</vt:lpstr>
      <vt:lpstr>PowerPoint Presentation</vt:lpstr>
      <vt:lpstr>Pipestone Sow Farm</vt:lpstr>
      <vt:lpstr>PowerPoint Presentation</vt:lpstr>
      <vt:lpstr>PowerPoint Presentation</vt:lpstr>
      <vt:lpstr>PowerPoint Presentation</vt:lpstr>
      <vt:lpstr>Pipestone Farm Nutrient Management Plan</vt:lpstr>
      <vt:lpstr>PowerPoint Presentation</vt:lpstr>
      <vt:lpstr>PowerPoint Presentation</vt:lpstr>
      <vt:lpstr>PowerPoint Presentation</vt:lpstr>
      <vt:lpstr>PowerPoint Presentation</vt:lpstr>
      <vt:lpstr>Cafeteria and break room in our farms</vt:lpstr>
      <vt:lpstr>Benefits to the South Dakota Communities</vt:lpstr>
      <vt:lpstr>PowerPoint Presentation</vt:lpstr>
      <vt:lpstr>Indirect Benefits</vt:lpstr>
      <vt:lpstr>Summary</vt:lpstr>
      <vt:lpstr>Community Involvement</vt:lpstr>
      <vt:lpstr>Pipestone’s Why…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Fitzgerald</dc:creator>
  <cp:lastModifiedBy>Nick Fitzgerald</cp:lastModifiedBy>
  <cp:revision>2</cp:revision>
  <dcterms:created xsi:type="dcterms:W3CDTF">2019-05-06T19:23:17Z</dcterms:created>
  <dcterms:modified xsi:type="dcterms:W3CDTF">2019-05-06T19:34:24Z</dcterms:modified>
</cp:coreProperties>
</file>